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6858000" cy="9144000"/>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C7"/>
    <a:srgbClr val="FEFAEC"/>
    <a:srgbClr val="FCE79C"/>
    <a:srgbClr val="D1D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14" y="42"/>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25621-4213-480A-8924-DC09FE921627}" type="datetimeFigureOut">
              <a:rPr lang="en-US" smtClean="0"/>
              <a:t>10/16/2023</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D892A-309A-43D3-BA29-9D7A06E13BC0}" type="slidenum">
              <a:rPr lang="en-US" smtClean="0"/>
              <a:t>‹#›</a:t>
            </a:fld>
            <a:endParaRPr lang="en-US"/>
          </a:p>
        </p:txBody>
      </p:sp>
    </p:spTree>
    <p:extLst>
      <p:ext uri="{BB962C8B-B14F-4D97-AF65-F5344CB8AC3E}">
        <p14:creationId xmlns:p14="http://schemas.microsoft.com/office/powerpoint/2010/main" val="184376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3D892A-309A-43D3-BA29-9D7A06E13BC0}" type="slidenum">
              <a:rPr lang="en-US" smtClean="0"/>
              <a:t>1</a:t>
            </a:fld>
            <a:endParaRPr lang="en-US"/>
          </a:p>
        </p:txBody>
      </p:sp>
    </p:spTree>
    <p:extLst>
      <p:ext uri="{BB962C8B-B14F-4D97-AF65-F5344CB8AC3E}">
        <p14:creationId xmlns:p14="http://schemas.microsoft.com/office/powerpoint/2010/main" val="397311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0"/>
            <a:ext cx="18178780" cy="6490569"/>
          </a:xfrm>
        </p:spPr>
        <p:txBody>
          <a:bodyPr/>
          <a:lstStyle/>
          <a:p>
            <a:r>
              <a:rPr lang="en-US"/>
              <a:t>Click to edit Master title style</a:t>
            </a:r>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DAFE1D-4F19-4092-BFE1-2C987A1AB5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244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51273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4987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1930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0"/>
            <a:ext cx="18178780" cy="6013939"/>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AFE1D-4F19-4092-BFE1-2C987A1AB5D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6339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340"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1623"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DAFE1D-4F19-4092-BFE1-2C987A1AB5D4}"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69011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DAFE1D-4F19-4092-BFE1-2C987A1AB5D4}"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70418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AFE1D-4F19-4092-BFE1-2C987A1AB5D4}"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07441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AFE1D-4F19-4092-BFE1-2C987A1AB5D4}"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925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42278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en-US"/>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9922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en-US"/>
              <a:t>Click to edit Master title style</a:t>
            </a:r>
          </a:p>
        </p:txBody>
      </p:sp>
      <p:sp>
        <p:nvSpPr>
          <p:cNvPr id="3" name="Text Placeholder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B4DAFE1D-4F19-4092-BFE1-2C987A1AB5D4}" type="datetimeFigureOut">
              <a:rPr lang="en-US" smtClean="0"/>
              <a:t>10/16/2023</a:t>
            </a:fld>
            <a:endParaRPr lang="en-US"/>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42CF68B0-BEC5-4B9B-9AFC-57295D942F08}" type="slidenum">
              <a:rPr lang="en-US" smtClean="0"/>
              <a:t>‹#›</a:t>
            </a:fld>
            <a:endParaRPr lang="en-US"/>
          </a:p>
        </p:txBody>
      </p:sp>
    </p:spTree>
    <p:extLst>
      <p:ext uri="{BB962C8B-B14F-4D97-AF65-F5344CB8AC3E}">
        <p14:creationId xmlns:p14="http://schemas.microsoft.com/office/powerpoint/2010/main" val="62764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878687" y="2516646"/>
            <a:ext cx="2811128" cy="15717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22650" y="4318558"/>
            <a:ext cx="12889432" cy="707886"/>
          </a:xfrm>
          <a:prstGeom prst="rect">
            <a:avLst/>
          </a:prstGeom>
          <a:noFill/>
        </p:spPr>
        <p:txBody>
          <a:bodyPr wrap="square" rtlCol="0">
            <a:spAutoFit/>
          </a:bodyPr>
          <a:lstStyle/>
          <a:p>
            <a:pPr algn="ctr"/>
            <a:r>
              <a:rPr lang="en-US" sz="4000" b="1" dirty="0">
                <a:solidFill>
                  <a:srgbClr val="002060"/>
                </a:solidFill>
              </a:rPr>
              <a:t>TITLE OF THE PAPER HERE</a:t>
            </a:r>
          </a:p>
        </p:txBody>
      </p:sp>
      <p:sp>
        <p:nvSpPr>
          <p:cNvPr id="5" name="TextBox 4"/>
          <p:cNvSpPr txBox="1"/>
          <p:nvPr/>
        </p:nvSpPr>
        <p:spPr>
          <a:xfrm>
            <a:off x="4812917" y="4999896"/>
            <a:ext cx="12889432" cy="954107"/>
          </a:xfrm>
          <a:prstGeom prst="rect">
            <a:avLst/>
          </a:prstGeom>
          <a:noFill/>
        </p:spPr>
        <p:txBody>
          <a:bodyPr wrap="square" rtlCol="0">
            <a:spAutoFit/>
          </a:bodyPr>
          <a:lstStyle/>
          <a:p>
            <a:pPr algn="ctr"/>
            <a:r>
              <a:rPr lang="en-US" sz="2800" dirty="0"/>
              <a:t>Name of the Author/s, title, Name of the Author/s, title</a:t>
            </a:r>
          </a:p>
          <a:p>
            <a:pPr algn="ctr"/>
            <a:r>
              <a:rPr lang="en-US" sz="2800" dirty="0"/>
              <a:t>University/Company here</a:t>
            </a:r>
          </a:p>
        </p:txBody>
      </p:sp>
      <p:sp>
        <p:nvSpPr>
          <p:cNvPr id="7" name="TextBox 6"/>
          <p:cNvSpPr txBox="1"/>
          <p:nvPr/>
        </p:nvSpPr>
        <p:spPr>
          <a:xfrm>
            <a:off x="324248" y="28365768"/>
            <a:ext cx="20528971" cy="1384995"/>
          </a:xfrm>
          <a:prstGeom prst="rect">
            <a:avLst/>
          </a:prstGeom>
          <a:solidFill>
            <a:schemeClr val="accent1">
              <a:lumMod val="20000"/>
              <a:lumOff val="80000"/>
            </a:schemeClr>
          </a:solidFill>
        </p:spPr>
        <p:txBody>
          <a:bodyPr wrap="square" rtlCol="0">
            <a:spAutoFit/>
          </a:bodyPr>
          <a:lstStyle/>
          <a:p>
            <a:r>
              <a:rPr lang="en-US" sz="3600" dirty="0"/>
              <a:t>Acknowledgements</a:t>
            </a:r>
          </a:p>
          <a:p>
            <a:pPr algn="just"/>
            <a:r>
              <a:rPr lang="en-US" sz="2400" dirty="0"/>
              <a:t>your text here  your text here   your text here  your text here  your text here your text here your text here your text here your text here your text here  your text here your text here your text here your text here your text here your text here your text here</a:t>
            </a:r>
            <a:endParaRPr lang="en-US" dirty="0"/>
          </a:p>
        </p:txBody>
      </p:sp>
      <p:sp>
        <p:nvSpPr>
          <p:cNvPr id="9" name="TextBox 8"/>
          <p:cNvSpPr txBox="1"/>
          <p:nvPr/>
        </p:nvSpPr>
        <p:spPr>
          <a:xfrm>
            <a:off x="364109" y="26152323"/>
            <a:ext cx="20489110" cy="1815882"/>
          </a:xfrm>
          <a:prstGeom prst="rect">
            <a:avLst/>
          </a:prstGeom>
          <a:solidFill>
            <a:srgbClr val="FDF1C7"/>
          </a:solidFill>
        </p:spPr>
        <p:txBody>
          <a:bodyPr wrap="square" rtlCol="0">
            <a:spAutoFit/>
          </a:bodyPr>
          <a:lstStyle/>
          <a:p>
            <a:r>
              <a:rPr lang="en-US" sz="3600" dirty="0"/>
              <a:t>Conclusion</a:t>
            </a:r>
          </a:p>
          <a:p>
            <a:pPr marL="457200" indent="-457200" algn="just">
              <a:buAutoNum type="arabicPeriod"/>
            </a:pPr>
            <a:r>
              <a:rPr lang="en-US" sz="2400" dirty="0"/>
              <a:t>your text here  your text here   your text here  your text here  your text here your text here your text here your text here your text here your text here  </a:t>
            </a:r>
            <a:endParaRPr lang="lv-LV" sz="2400" dirty="0"/>
          </a:p>
          <a:p>
            <a:pPr marL="457200" indent="-457200" algn="just">
              <a:buAutoNum type="arabicPeriod"/>
            </a:pPr>
            <a:r>
              <a:rPr lang="en-US" sz="2400" dirty="0"/>
              <a:t>your text here your text here your text here your text here your text here your text here</a:t>
            </a:r>
            <a:endParaRPr lang="lv-LV" sz="2400" dirty="0"/>
          </a:p>
          <a:p>
            <a:pPr marL="457200" indent="-457200" algn="just">
              <a:buAutoNum type="arabicPeriod"/>
            </a:pPr>
            <a:r>
              <a:rPr lang="en-US" sz="2400" dirty="0"/>
              <a:t>your text here  your text here   your text here  your text here  your text here your text here your text here your text here your text here your text here  </a:t>
            </a:r>
            <a:endParaRPr lang="en-US" dirty="0"/>
          </a:p>
        </p:txBody>
      </p:sp>
      <p:sp>
        <p:nvSpPr>
          <p:cNvPr id="10" name="TextBox 9"/>
          <p:cNvSpPr txBox="1"/>
          <p:nvPr/>
        </p:nvSpPr>
        <p:spPr>
          <a:xfrm>
            <a:off x="330122" y="10819507"/>
            <a:ext cx="20732430" cy="15111829"/>
          </a:xfrm>
          <a:prstGeom prst="rect">
            <a:avLst/>
          </a:prstGeom>
          <a:solidFill>
            <a:srgbClr val="FEFAEC"/>
          </a:solidFill>
        </p:spPr>
        <p:txBody>
          <a:bodyPr wrap="square" rtlCol="0">
            <a:spAutoFit/>
          </a:bodyPr>
          <a:lstStyle/>
          <a:p>
            <a:r>
              <a:rPr lang="en-US" sz="3600" dirty="0"/>
              <a:t>Results</a:t>
            </a:r>
          </a:p>
          <a:p>
            <a:pPr algn="just"/>
            <a:r>
              <a:rPr lang="en-US" sz="2400" dirty="0"/>
              <a:t>your text here  your text here   your text here  your text here  your text here your your text here  your text here   your text here  your text here  your your text here  your text here   your text here  your text here  your text here your </a:t>
            </a:r>
          </a:p>
          <a:p>
            <a:pPr marL="457200" indent="-457200" algn="just">
              <a:buFont typeface="+mj-lt"/>
              <a:buAutoNum type="arabicPeriod"/>
            </a:pPr>
            <a:r>
              <a:rPr lang="en-US" sz="2400" dirty="0"/>
              <a:t>your text here </a:t>
            </a:r>
          </a:p>
          <a:p>
            <a:pPr marL="457200" indent="-457200" algn="just">
              <a:buFont typeface="+mj-lt"/>
              <a:buAutoNum type="arabicPeriod"/>
            </a:pPr>
            <a:r>
              <a:rPr lang="en-US" sz="2400" dirty="0"/>
              <a:t>your text here </a:t>
            </a:r>
          </a:p>
          <a:p>
            <a:pPr marL="457200" indent="-457200" algn="just">
              <a:buFont typeface="+mj-lt"/>
              <a:buAutoNum type="arabicPeriod"/>
            </a:pPr>
            <a:r>
              <a:rPr lang="en-US" sz="2400" dirty="0"/>
              <a:t>your text here</a:t>
            </a:r>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lv-LV" sz="2400" dirty="0"/>
          </a:p>
          <a:p>
            <a:pPr algn="just"/>
            <a:endParaRPr lang="en-US" sz="2400" dirty="0"/>
          </a:p>
        </p:txBody>
      </p:sp>
      <p:sp>
        <p:nvSpPr>
          <p:cNvPr id="19" name="TextBox 18"/>
          <p:cNvSpPr txBox="1"/>
          <p:nvPr/>
        </p:nvSpPr>
        <p:spPr>
          <a:xfrm>
            <a:off x="17745188" y="2610032"/>
            <a:ext cx="3078126" cy="1384995"/>
          </a:xfrm>
          <a:prstGeom prst="rect">
            <a:avLst/>
          </a:prstGeom>
          <a:noFill/>
        </p:spPr>
        <p:txBody>
          <a:bodyPr wrap="square" rtlCol="0">
            <a:spAutoFit/>
          </a:bodyPr>
          <a:lstStyle/>
          <a:p>
            <a:pPr algn="ctr"/>
            <a:r>
              <a:rPr lang="en-US" sz="2800" dirty="0">
                <a:solidFill>
                  <a:srgbClr val="C00000"/>
                </a:solidFill>
              </a:rPr>
              <a:t>Your university/project logo/name</a:t>
            </a:r>
          </a:p>
        </p:txBody>
      </p:sp>
      <p:sp>
        <p:nvSpPr>
          <p:cNvPr id="23" name="Rectangle 22"/>
          <p:cNvSpPr/>
          <p:nvPr/>
        </p:nvSpPr>
        <p:spPr>
          <a:xfrm>
            <a:off x="324248" y="6064939"/>
            <a:ext cx="20738304" cy="4264259"/>
          </a:xfrm>
          <a:prstGeom prst="rect">
            <a:avLst/>
          </a:prstGeom>
          <a:solidFill>
            <a:srgbClr val="FDF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533581" y="6101684"/>
            <a:ext cx="7448948" cy="3585597"/>
          </a:xfrm>
          <a:prstGeom prst="rect">
            <a:avLst/>
          </a:prstGeom>
          <a:noFill/>
        </p:spPr>
        <p:txBody>
          <a:bodyPr wrap="square" lIns="0" tIns="0" rIns="0" bIns="0" rtlCol="0">
            <a:spAutoFit/>
          </a:bodyPr>
          <a:lstStyle/>
          <a:p>
            <a:pPr algn="just">
              <a:spcAft>
                <a:spcPts val="600"/>
              </a:spcAft>
            </a:pPr>
            <a:r>
              <a:rPr lang="lv-LV" sz="3600" dirty="0" err="1">
                <a:latin typeface="+mj-lt"/>
                <a:ea typeface="Lato" panose="020F0502020204030203" pitchFamily="34" charset="0"/>
                <a:cs typeface="Lato" panose="020F0502020204030203" pitchFamily="34" charset="0"/>
              </a:rPr>
              <a:t>Abstract</a:t>
            </a:r>
            <a:endParaRPr lang="lv-LV" sz="3600" dirty="0">
              <a:latin typeface="+mj-lt"/>
              <a:ea typeface="Lato" panose="020F0502020204030203" pitchFamily="34" charset="0"/>
              <a:cs typeface="Lato" panose="020F0502020204030203" pitchFamily="34" charset="0"/>
            </a:endParaRPr>
          </a:p>
          <a:p>
            <a:pPr algn="just">
              <a:tabLst>
                <a:tab pos="7173913" algn="l"/>
              </a:tabLst>
            </a:pPr>
            <a:r>
              <a:rPr lang="en-US" sz="2400" dirty="0">
                <a:latin typeface="+mj-lt"/>
              </a:rPr>
              <a:t>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a:t>
            </a:r>
          </a:p>
        </p:txBody>
      </p:sp>
      <p:sp>
        <p:nvSpPr>
          <p:cNvPr id="26" name="TextBox 25"/>
          <p:cNvSpPr txBox="1"/>
          <p:nvPr/>
        </p:nvSpPr>
        <p:spPr>
          <a:xfrm>
            <a:off x="8344943" y="6098505"/>
            <a:ext cx="5247912" cy="4193456"/>
          </a:xfrm>
          <a:prstGeom prst="rect">
            <a:avLst/>
          </a:prstGeom>
          <a:noFill/>
        </p:spPr>
        <p:txBody>
          <a:bodyPr wrap="square" lIns="0" tIns="0" rIns="0" bIns="0" rtlCol="0">
            <a:spAutoFit/>
          </a:bodyPr>
          <a:lstStyle/>
          <a:p>
            <a:pPr algn="just">
              <a:spcAft>
                <a:spcPts val="1251"/>
              </a:spcAft>
            </a:pPr>
            <a:r>
              <a:rPr lang="lv-LV" sz="3600" dirty="0" err="1">
                <a:latin typeface="+mj-lt"/>
                <a:ea typeface="Lato" panose="020F0502020204030203" pitchFamily="34" charset="0"/>
                <a:cs typeface="Lato" panose="020F0502020204030203" pitchFamily="34" charset="0"/>
              </a:rPr>
              <a:t>Aim</a:t>
            </a:r>
            <a:endParaRPr lang="lv-LV" sz="3600" dirty="0">
              <a:latin typeface="+mj-lt"/>
              <a:ea typeface="Lato" panose="020F0502020204030203" pitchFamily="34" charset="0"/>
              <a:cs typeface="Lato" panose="020F0502020204030203" pitchFamily="34" charset="0"/>
            </a:endParaRPr>
          </a:p>
          <a:p>
            <a:pPr algn="just">
              <a:spcAft>
                <a:spcPts val="1251"/>
              </a:spcAft>
            </a:pPr>
            <a:r>
              <a:rPr lang="en-US" sz="2400" dirty="0">
                <a:latin typeface="+mj-lt"/>
              </a:rPr>
              <a:t>your text here  your text here   your text here  your text here  your text here your text here  your text here   </a:t>
            </a:r>
            <a:endParaRPr lang="lv-LV" sz="2400" dirty="0">
              <a:latin typeface="+mj-lt"/>
            </a:endParaRPr>
          </a:p>
          <a:p>
            <a:pPr algn="just">
              <a:spcAft>
                <a:spcPts val="1251"/>
              </a:spcAft>
            </a:pPr>
            <a:r>
              <a:rPr lang="lv-LV" sz="3600" dirty="0" err="1">
                <a:latin typeface="+mj-lt"/>
                <a:ea typeface="Lato" panose="020F0502020204030203" pitchFamily="34" charset="0"/>
                <a:cs typeface="Lato" panose="020F0502020204030203" pitchFamily="34" charset="0"/>
              </a:rPr>
              <a:t>Tasks</a:t>
            </a:r>
            <a:endParaRPr lang="lv-LV" sz="3600" dirty="0">
              <a:latin typeface="+mj-lt"/>
              <a:ea typeface="Lato" panose="020F0502020204030203" pitchFamily="34" charset="0"/>
              <a:cs typeface="Lato" panose="020F0502020204030203" pitchFamily="34" charset="0"/>
            </a:endParaRPr>
          </a:p>
          <a:p>
            <a:pPr algn="just"/>
            <a:r>
              <a:rPr lang="en-US" sz="2400" dirty="0">
                <a:latin typeface="+mj-lt"/>
              </a:rPr>
              <a:t>your text here  your text here   your text here  your text here  your text here your text here  your text here   your text here  your text here  your text here</a:t>
            </a:r>
          </a:p>
        </p:txBody>
      </p:sp>
      <p:sp>
        <p:nvSpPr>
          <p:cNvPr id="27" name="TextBox 26"/>
          <p:cNvSpPr txBox="1"/>
          <p:nvPr/>
        </p:nvSpPr>
        <p:spPr>
          <a:xfrm>
            <a:off x="13955270" y="6098505"/>
            <a:ext cx="6868044" cy="3306033"/>
          </a:xfrm>
          <a:prstGeom prst="rect">
            <a:avLst/>
          </a:prstGeom>
          <a:noFill/>
        </p:spPr>
        <p:txBody>
          <a:bodyPr wrap="square" lIns="0" tIns="0" rIns="0" bIns="0" rtlCol="0">
            <a:spAutoFit/>
          </a:bodyPr>
          <a:lstStyle/>
          <a:p>
            <a:pPr algn="just">
              <a:spcAft>
                <a:spcPts val="1251"/>
              </a:spcAft>
            </a:pPr>
            <a:r>
              <a:rPr lang="lv-LV" sz="3600" dirty="0" err="1">
                <a:latin typeface="+mj-lt"/>
                <a:ea typeface="Lato" panose="020F0502020204030203" pitchFamily="34" charset="0"/>
                <a:cs typeface="Lato" panose="020F0502020204030203" pitchFamily="34" charset="0"/>
              </a:rPr>
              <a:t>Materials</a:t>
            </a:r>
            <a:r>
              <a:rPr lang="lv-LV" sz="3600" dirty="0">
                <a:latin typeface="+mj-lt"/>
                <a:ea typeface="Lato" panose="020F0502020204030203" pitchFamily="34" charset="0"/>
                <a:cs typeface="Lato" panose="020F0502020204030203" pitchFamily="34" charset="0"/>
              </a:rPr>
              <a:t> </a:t>
            </a:r>
            <a:r>
              <a:rPr lang="lv-LV" sz="3600" dirty="0" err="1">
                <a:latin typeface="+mj-lt"/>
                <a:ea typeface="Lato" panose="020F0502020204030203" pitchFamily="34" charset="0"/>
                <a:cs typeface="Lato" panose="020F0502020204030203" pitchFamily="34" charset="0"/>
              </a:rPr>
              <a:t>and</a:t>
            </a:r>
            <a:r>
              <a:rPr lang="lv-LV" sz="3600" dirty="0">
                <a:latin typeface="+mj-lt"/>
                <a:ea typeface="Lato" panose="020F0502020204030203" pitchFamily="34" charset="0"/>
                <a:cs typeface="Lato" panose="020F0502020204030203" pitchFamily="34" charset="0"/>
              </a:rPr>
              <a:t> </a:t>
            </a:r>
            <a:r>
              <a:rPr lang="lv-LV" sz="3600" dirty="0" err="1">
                <a:latin typeface="+mj-lt"/>
                <a:ea typeface="Lato" panose="020F0502020204030203" pitchFamily="34" charset="0"/>
                <a:cs typeface="Lato" panose="020F0502020204030203" pitchFamily="34" charset="0"/>
              </a:rPr>
              <a:t>methods</a:t>
            </a:r>
            <a:endParaRPr lang="lv-LV" sz="3600" dirty="0">
              <a:latin typeface="+mj-lt"/>
              <a:ea typeface="Lato" panose="020F0502020204030203" pitchFamily="34" charset="0"/>
              <a:cs typeface="Lato" panose="020F0502020204030203" pitchFamily="34" charset="0"/>
            </a:endParaRPr>
          </a:p>
          <a:p>
            <a:pPr algn="just"/>
            <a:r>
              <a:rPr lang="en-US" sz="2400" dirty="0">
                <a:latin typeface="+mj-lt"/>
              </a:rPr>
              <a:t>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 here  your text</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608" y="873587"/>
            <a:ext cx="3734635" cy="878424"/>
          </a:xfrm>
          <a:prstGeom prst="rect">
            <a:avLst/>
          </a:prstGeom>
        </p:spPr>
      </p:pic>
      <p:sp>
        <p:nvSpPr>
          <p:cNvPr id="30" name="TextBox 29"/>
          <p:cNvSpPr txBox="1"/>
          <p:nvPr/>
        </p:nvSpPr>
        <p:spPr>
          <a:xfrm>
            <a:off x="271737" y="14179910"/>
            <a:ext cx="8522250" cy="1200329"/>
          </a:xfrm>
          <a:prstGeom prst="rect">
            <a:avLst/>
          </a:prstGeom>
          <a:noFill/>
        </p:spPr>
        <p:txBody>
          <a:bodyPr wrap="square" rtlCol="0">
            <a:spAutoFit/>
          </a:bodyPr>
          <a:lstStyle/>
          <a:p>
            <a:pPr algn="r"/>
            <a:r>
              <a:rPr lang="en-US" sz="2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Table 1</a:t>
            </a:r>
          </a:p>
          <a:p>
            <a:pPr algn="ctr"/>
            <a:r>
              <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Europe 2020 headline indicator –Employment, EU-28, </a:t>
            </a:r>
            <a:endParaRPr lang="lv-LV"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a:p>
            <a:pPr algn="ctr"/>
            <a:r>
              <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2008 and 2012-2016</a:t>
            </a:r>
            <a:r>
              <a:rPr lang="lv-LV"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endPar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31" name="Picture 30"/>
          <p:cNvPicPr>
            <a:picLocks noChangeAspect="1"/>
          </p:cNvPicPr>
          <p:nvPr/>
        </p:nvPicPr>
        <p:blipFill>
          <a:blip r:embed="rId4"/>
          <a:stretch>
            <a:fillRect/>
          </a:stretch>
        </p:blipFill>
        <p:spPr>
          <a:xfrm>
            <a:off x="510975" y="15426451"/>
            <a:ext cx="8283012" cy="2199760"/>
          </a:xfrm>
          <a:prstGeom prst="rect">
            <a:avLst/>
          </a:prstGeom>
        </p:spPr>
      </p:pic>
      <p:pic>
        <p:nvPicPr>
          <p:cNvPr id="32" name="Picture 31"/>
          <p:cNvPicPr>
            <a:picLocks noChangeAspect="1"/>
          </p:cNvPicPr>
          <p:nvPr/>
        </p:nvPicPr>
        <p:blipFill>
          <a:blip r:embed="rId5"/>
          <a:stretch>
            <a:fillRect/>
          </a:stretch>
        </p:blipFill>
        <p:spPr>
          <a:xfrm>
            <a:off x="12471491" y="19298275"/>
            <a:ext cx="8218324" cy="4974980"/>
          </a:xfrm>
          <a:prstGeom prst="rect">
            <a:avLst/>
          </a:prstGeom>
        </p:spPr>
      </p:pic>
      <p:sp>
        <p:nvSpPr>
          <p:cNvPr id="33" name="TextBox 32"/>
          <p:cNvSpPr txBox="1"/>
          <p:nvPr/>
        </p:nvSpPr>
        <p:spPr>
          <a:xfrm>
            <a:off x="12463952" y="24494242"/>
            <a:ext cx="8218324" cy="830997"/>
          </a:xfrm>
          <a:prstGeom prst="rect">
            <a:avLst/>
          </a:prstGeom>
          <a:noFill/>
        </p:spPr>
        <p:txBody>
          <a:bodyPr wrap="square" rtlCol="0">
            <a:spAutoFit/>
          </a:bodyPr>
          <a:lstStyle/>
          <a:p>
            <a:pPr algn="ctr"/>
            <a:r>
              <a:rPr lang="en-US" sz="2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Fig</a:t>
            </a:r>
            <a:r>
              <a:rPr lang="lv-LV" sz="2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1.  </a:t>
            </a:r>
            <a:r>
              <a:rPr lang="en-US" sz="24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Unemployment rate in the Baltic states by quarter, as per cent </a:t>
            </a: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2854" y="346342"/>
            <a:ext cx="9444670" cy="1746337"/>
          </a:xfrm>
          <a:prstGeom prst="rect">
            <a:avLst/>
          </a:prstGeom>
        </p:spPr>
      </p:pic>
      <p:sp>
        <p:nvSpPr>
          <p:cNvPr id="36" name="Text Box 47"/>
          <p:cNvSpPr txBox="1"/>
          <p:nvPr/>
        </p:nvSpPr>
        <p:spPr>
          <a:xfrm>
            <a:off x="3754409" y="1658976"/>
            <a:ext cx="14545616" cy="22656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3600" dirty="0">
                <a:effectLst/>
                <a:latin typeface="Lato Black"/>
                <a:ea typeface="MS Mincho"/>
                <a:cs typeface="Calibri" panose="020F0502020204030204" pitchFamily="34" charset="0"/>
              </a:rPr>
              <a:t> </a:t>
            </a:r>
            <a:endParaRPr lang="lv-LV" sz="3600" dirty="0">
              <a:effectLst/>
              <a:latin typeface="Times New Roman" panose="02020603050405020304" pitchFamily="18" charset="0"/>
              <a:ea typeface="MS Mincho"/>
            </a:endParaRPr>
          </a:p>
          <a:p>
            <a:pPr algn="ctr">
              <a:spcAft>
                <a:spcPts val="0"/>
              </a:spcAft>
            </a:pPr>
            <a:r>
              <a:rPr lang="lv-LV" sz="3600" dirty="0">
                <a:effectLst/>
                <a:latin typeface="Lato Black"/>
                <a:ea typeface="MS Mincho"/>
                <a:cs typeface="Calibri" panose="020F0502020204030204" pitchFamily="34" charset="0"/>
              </a:rPr>
              <a:t>25</a:t>
            </a:r>
            <a:r>
              <a:rPr lang="lv-LV" sz="3600" baseline="30000" dirty="0">
                <a:effectLst/>
                <a:latin typeface="Lato Black"/>
                <a:ea typeface="MS Mincho"/>
                <a:cs typeface="Calibri" panose="020F0502020204030204" pitchFamily="34" charset="0"/>
              </a:rPr>
              <a:t>th</a:t>
            </a:r>
            <a:r>
              <a:rPr lang="en-US" sz="3600" dirty="0">
                <a:effectLst/>
                <a:latin typeface="Lato Black"/>
                <a:ea typeface="MS Mincho"/>
                <a:cs typeface="Calibri" panose="020F0502020204030204" pitchFamily="34" charset="0"/>
              </a:rPr>
              <a:t> International Scientific Conference</a:t>
            </a:r>
            <a:endParaRPr lang="lv-LV" sz="3600" dirty="0">
              <a:effectLst/>
              <a:latin typeface="Times New Roman" panose="02020603050405020304" pitchFamily="18" charset="0"/>
              <a:ea typeface="MS Mincho"/>
            </a:endParaRPr>
          </a:p>
          <a:p>
            <a:pPr algn="ctr">
              <a:spcAft>
                <a:spcPts val="0"/>
              </a:spcAft>
            </a:pPr>
            <a:r>
              <a:rPr lang="en-US" sz="3600" b="1" kern="1200" dirty="0">
                <a:solidFill>
                  <a:srgbClr val="00B050"/>
                </a:solidFill>
                <a:effectLst/>
                <a:latin typeface="Lato Black"/>
                <a:ea typeface="Times New Roman" panose="02020603050405020304" pitchFamily="18" charset="0"/>
                <a:cs typeface="Arial" panose="020B0604020202020204" pitchFamily="34" charset="0"/>
              </a:rPr>
              <a:t>ECONOMIC SCIENCE FOR RURAL DEVELOPMENT 20</a:t>
            </a:r>
            <a:r>
              <a:rPr lang="lv-LV" sz="3600" b="1" kern="1200" dirty="0">
                <a:solidFill>
                  <a:srgbClr val="00B050"/>
                </a:solidFill>
                <a:effectLst/>
                <a:latin typeface="Lato Black"/>
                <a:ea typeface="Times New Roman" panose="02020603050405020304" pitchFamily="18" charset="0"/>
                <a:cs typeface="Arial" panose="020B0604020202020204" pitchFamily="34" charset="0"/>
              </a:rPr>
              <a:t>24</a:t>
            </a:r>
            <a:endParaRPr lang="lv-LV" sz="3600" dirty="0">
              <a:solidFill>
                <a:srgbClr val="00B050"/>
              </a:solidFill>
              <a:effectLst/>
              <a:latin typeface="Times New Roman" panose="02020603050405020304" pitchFamily="18" charset="0"/>
              <a:ea typeface="Times New Roman" panose="02020603050405020304" pitchFamily="18" charset="0"/>
            </a:endParaRPr>
          </a:p>
          <a:p>
            <a:pPr algn="ctr">
              <a:spcBef>
                <a:spcPts val="600"/>
              </a:spcBef>
              <a:spcAft>
                <a:spcPts val="600"/>
              </a:spcAft>
            </a:pPr>
            <a:r>
              <a:rPr lang="lv-LV" sz="2800" i="1" dirty="0">
                <a:solidFill>
                  <a:srgbClr val="000000"/>
                </a:solidFill>
                <a:effectLst/>
                <a:latin typeface="Lato"/>
                <a:ea typeface="MS Mincho"/>
              </a:rPr>
              <a:t>15</a:t>
            </a:r>
            <a:r>
              <a:rPr lang="en-US" sz="2800" i="1" dirty="0">
                <a:solidFill>
                  <a:srgbClr val="000000"/>
                </a:solidFill>
                <a:effectLst/>
                <a:latin typeface="Lato"/>
                <a:ea typeface="MS Mincho"/>
              </a:rPr>
              <a:t>-</a:t>
            </a:r>
            <a:r>
              <a:rPr lang="en-US" sz="2800" i="1" dirty="0">
                <a:effectLst/>
                <a:latin typeface="Lato"/>
                <a:ea typeface="MS Mincho"/>
              </a:rPr>
              <a:t>1</a:t>
            </a:r>
            <a:r>
              <a:rPr lang="lv-LV" sz="2800" i="1" dirty="0">
                <a:effectLst/>
                <a:latin typeface="Lato"/>
                <a:ea typeface="MS Mincho"/>
              </a:rPr>
              <a:t>7</a:t>
            </a:r>
            <a:r>
              <a:rPr lang="en-US" sz="2800" i="1" dirty="0">
                <a:effectLst/>
                <a:latin typeface="Lato"/>
                <a:ea typeface="MS Mincho"/>
              </a:rPr>
              <a:t> May 20</a:t>
            </a:r>
            <a:r>
              <a:rPr lang="lv-LV" sz="2800" i="1" dirty="0">
                <a:effectLst/>
                <a:latin typeface="Lato"/>
                <a:ea typeface="MS Mincho"/>
              </a:rPr>
              <a:t>24</a:t>
            </a:r>
            <a:r>
              <a:rPr lang="en-US" sz="2800" i="1" dirty="0">
                <a:effectLst/>
                <a:latin typeface="Lato"/>
                <a:ea typeface="MS Mincho"/>
              </a:rPr>
              <a:t>, Jelgava, Latvia</a:t>
            </a:r>
            <a:endParaRPr lang="lv-LV" sz="2800" dirty="0">
              <a:effectLst/>
              <a:latin typeface="Times New Roman" panose="02020603050405020304" pitchFamily="18" charset="0"/>
              <a:ea typeface="MS Mincho"/>
            </a:endParaRPr>
          </a:p>
        </p:txBody>
      </p:sp>
      <p:pic>
        <p:nvPicPr>
          <p:cNvPr id="6" name="Picture 5">
            <a:extLst>
              <a:ext uri="{FF2B5EF4-FFF2-40B4-BE49-F238E27FC236}">
                <a16:creationId xmlns:a16="http://schemas.microsoft.com/office/drawing/2014/main" id="{960708F8-9FD3-4D82-978A-CCD285F3E677}"/>
              </a:ext>
            </a:extLst>
          </p:cNvPr>
          <p:cNvPicPr>
            <a:picLocks noChangeAspect="1"/>
          </p:cNvPicPr>
          <p:nvPr/>
        </p:nvPicPr>
        <p:blipFill>
          <a:blip r:embed="rId7"/>
          <a:stretch>
            <a:fillRect/>
          </a:stretch>
        </p:blipFill>
        <p:spPr>
          <a:xfrm>
            <a:off x="364109" y="2092680"/>
            <a:ext cx="3996483" cy="2117657"/>
          </a:xfrm>
          <a:prstGeom prst="rect">
            <a:avLst/>
          </a:prstGeom>
        </p:spPr>
      </p:pic>
      <p:pic>
        <p:nvPicPr>
          <p:cNvPr id="2" name="Picture 1">
            <a:extLst>
              <a:ext uri="{FF2B5EF4-FFF2-40B4-BE49-F238E27FC236}">
                <a16:creationId xmlns:a16="http://schemas.microsoft.com/office/drawing/2014/main" id="{C3746D51-4054-4F9B-8D71-150F83D3272D}"/>
              </a:ext>
            </a:extLst>
          </p:cNvPr>
          <p:cNvPicPr>
            <a:picLocks noChangeAspect="1"/>
          </p:cNvPicPr>
          <p:nvPr/>
        </p:nvPicPr>
        <p:blipFill>
          <a:blip r:embed="rId8"/>
          <a:stretch>
            <a:fillRect/>
          </a:stretch>
        </p:blipFill>
        <p:spPr>
          <a:xfrm>
            <a:off x="974640" y="3941053"/>
            <a:ext cx="2749479" cy="815172"/>
          </a:xfrm>
          <a:prstGeom prst="rect">
            <a:avLst/>
          </a:prstGeom>
        </p:spPr>
      </p:pic>
    </p:spTree>
    <p:extLst>
      <p:ext uri="{BB962C8B-B14F-4D97-AF65-F5344CB8AC3E}">
        <p14:creationId xmlns:p14="http://schemas.microsoft.com/office/powerpoint/2010/main" val="131991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2550</TotalTime>
  <Words>485</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Mincho</vt:lpstr>
      <vt:lpstr>Arial</vt:lpstr>
      <vt:lpstr>Calibri</vt:lpstr>
      <vt:lpstr>Lato</vt:lpstr>
      <vt:lpstr>Lato Black</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dc:creator>
  <cp:lastModifiedBy>Lietotajs</cp:lastModifiedBy>
  <cp:revision>37</cp:revision>
  <dcterms:created xsi:type="dcterms:W3CDTF">2013-02-11T11:53:56Z</dcterms:created>
  <dcterms:modified xsi:type="dcterms:W3CDTF">2023-10-16T12:22:20Z</dcterms:modified>
</cp:coreProperties>
</file>